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65" r:id="rId2"/>
    <p:sldId id="271" r:id="rId3"/>
    <p:sldId id="270" r:id="rId4"/>
    <p:sldId id="272" r:id="rId5"/>
    <p:sldId id="273" r:id="rId6"/>
    <p:sldId id="275" r:id="rId7"/>
    <p:sldId id="274" r:id="rId8"/>
    <p:sldId id="276" r:id="rId9"/>
    <p:sldId id="277" r:id="rId10"/>
    <p:sldId id="278" r:id="rId11"/>
    <p:sldId id="279" r:id="rId12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Wingdings 3" panose="05040102010807070707" pitchFamily="18" charset="2"/>
      <p:regular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4" d="100"/>
          <a:sy n="134" d="100"/>
        </p:scale>
        <p:origin x="144" y="2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085850"/>
            <a:ext cx="6619244" cy="2497186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0855209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3600440"/>
            <a:ext cx="6619243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7305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7" y="4025494"/>
            <a:ext cx="6619242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039746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085850"/>
            <a:ext cx="6619244" cy="148590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6619244" cy="177165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994342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101" y="1085850"/>
            <a:ext cx="5999486" cy="17425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7800" y="2828380"/>
            <a:ext cx="5459737" cy="256631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262993"/>
            <a:ext cx="6619244" cy="1257300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2" name="TextBox 11"/>
          <p:cNvSpPr txBox="1"/>
          <p:nvPr/>
        </p:nvSpPr>
        <p:spPr>
          <a:xfrm>
            <a:off x="673721" y="728440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7868" y="1960341"/>
            <a:ext cx="601434" cy="1500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915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0784841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343151"/>
            <a:ext cx="6619245" cy="123988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9577144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710" y="1485900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347" y="2000250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2745" y="1485900"/>
            <a:ext cx="220218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4829" y="2000250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1485900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3525" y="2000250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9148365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347" y="3188212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347" y="1657350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347" y="3620409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032" y="3188212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031" y="1657350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016" y="3620408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3525" y="3188212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3525" y="1657350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3432" y="3620406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4607" y="1600200"/>
            <a:ext cx="0" cy="29718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1670" y="1600200"/>
            <a:ext cx="0" cy="297516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1086214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586606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8159" y="322660"/>
            <a:ext cx="1314451" cy="4369594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348" y="665561"/>
            <a:ext cx="5567362" cy="402669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9195196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6309353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7" y="2146300"/>
            <a:ext cx="6619243" cy="1436735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583036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262415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485" y="1545432"/>
            <a:ext cx="3297254" cy="3146822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0870" y="1542069"/>
            <a:ext cx="3297256" cy="315018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2162983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5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485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0872" y="1428750"/>
            <a:ext cx="329725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0872" y="1885950"/>
            <a:ext cx="3297254" cy="2806304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9432564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7784658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01261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5" y="1085850"/>
            <a:ext cx="2550798" cy="10858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8462" y="1085850"/>
            <a:ext cx="3896998" cy="3429000"/>
          </a:xfrm>
        </p:spPr>
        <p:txBody>
          <a:bodyPr anchor="ctr"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  <a:lvl6pPr>
              <a:defRPr sz="1050"/>
            </a:lvl6pPr>
            <a:lvl7pPr>
              <a:defRPr sz="1050"/>
            </a:lvl7pPr>
            <a:lvl8pPr>
              <a:defRPr sz="1050"/>
            </a:lvl8pPr>
            <a:lvl9pPr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2346961"/>
            <a:ext cx="2550797" cy="2171699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8212738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430" y="1390644"/>
            <a:ext cx="3819680" cy="1181106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2160" y="857250"/>
            <a:ext cx="2400300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743200"/>
            <a:ext cx="3813734" cy="10287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4008161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002264"/>
            <a:ext cx="3027759" cy="31412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169261"/>
            <a:ext cx="1141809" cy="17740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6456759" y="1257300"/>
            <a:ext cx="2114550" cy="211455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5999560" y="1"/>
            <a:ext cx="1202540" cy="8560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6454408" y="4572000"/>
            <a:ext cx="745301" cy="5715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584" y="339538"/>
            <a:ext cx="7053542" cy="10503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484" y="1539689"/>
            <a:ext cx="6709906" cy="31466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616730" y="1343026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2/22/2023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713680" y="2418973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2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95406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315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5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35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2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187950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05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google.com/lecky.com/brighton-beach-lab/hom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ledynedalsa.com/en/products/imaging/cameras/" TargetMode="External"/><Relationship Id="rId2" Type="http://schemas.openxmlformats.org/officeDocument/2006/relationships/hyperlink" Target="https://www.baslerweb.com/en/products/cameras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hase1vision.com/cameras" TargetMode="External"/><Relationship Id="rId4" Type="http://schemas.openxmlformats.org/officeDocument/2006/relationships/hyperlink" Target="https://www.edmundoptics.com/c/products/0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nlogic.com/computers/rugged/?lan_port_filter=1368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utomate.org/a3-content/certified-vision-professiona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ledynedalsa.com/en/products/imaging/vision-software/sherlock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xposureguide.com/focusing-basics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C9D9D-D11C-8E3A-5D9D-8898A213A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7207" y="117358"/>
            <a:ext cx="3723193" cy="245439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750" dirty="0">
                <a:solidFill>
                  <a:srgbClr val="FFFFFF"/>
                </a:solidFill>
              </a:rPr>
              <a:t>CSC485B</a:t>
            </a:r>
            <a:br>
              <a:rPr lang="en-US" sz="3750" dirty="0">
                <a:solidFill>
                  <a:srgbClr val="FFFFFF"/>
                </a:solidFill>
              </a:rPr>
            </a:br>
            <a:r>
              <a:rPr lang="en-US" sz="3750" dirty="0">
                <a:solidFill>
                  <a:srgbClr val="FFFFFF"/>
                </a:solidFill>
              </a:rPr>
              <a:t>Machine Learning for Robotics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FD8D8F-BAB6-0B7C-4376-D0C0C21ED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7207" y="3123683"/>
            <a:ext cx="3441221" cy="1179390"/>
          </a:xfrm>
        </p:spPr>
        <p:txBody>
          <a:bodyPr anchor="t"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SUNY Plattsburgh</a:t>
            </a:r>
          </a:p>
          <a:p>
            <a:r>
              <a:rPr lang="en-US" dirty="0">
                <a:solidFill>
                  <a:srgbClr val="FFFFFF"/>
                </a:solidFill>
              </a:rPr>
              <a:t>Dr. Ned Lecky</a:t>
            </a:r>
          </a:p>
          <a:p>
            <a:r>
              <a:rPr lang="en-US" dirty="0">
                <a:solidFill>
                  <a:srgbClr val="FFFFFF"/>
                </a:solidFill>
              </a:rPr>
              <a:t>Class 07- </a:t>
            </a:r>
            <a:r>
              <a:rPr lang="pt-BR" dirty="0">
                <a:solidFill>
                  <a:srgbClr val="FFFFFF"/>
                </a:solidFill>
              </a:rPr>
              <a:t> Getting Started with Vision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A71134-07A5-2DA9-8C41-75FA4D8BC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8122" y="3646690"/>
            <a:ext cx="1312765" cy="1312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automaton&#10;&#10;Description automatically generated">
            <a:extLst>
              <a:ext uri="{FF2B5EF4-FFF2-40B4-BE49-F238E27FC236}">
                <a16:creationId xmlns:a16="http://schemas.microsoft.com/office/drawing/2014/main" id="{97ACD588-8FED-F182-528C-4A032F35A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1549" y="840427"/>
            <a:ext cx="4807319" cy="2706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720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2FD11-44C5-A05B-E816-990486CB5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where’s the 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E59CB-7B22-8DC6-6D6A-AE09EC374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696" y="1539689"/>
            <a:ext cx="2755452" cy="2873687"/>
          </a:xfrm>
        </p:spPr>
        <p:txBody>
          <a:bodyPr/>
          <a:lstStyle/>
          <a:p>
            <a:r>
              <a:rPr lang="en-US" dirty="0"/>
              <a:t>What could ML help us with here?</a:t>
            </a:r>
          </a:p>
          <a:p>
            <a:r>
              <a:rPr lang="en-US" dirty="0"/>
              <a:t>An Intro to Brighton Beach Lab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B868EC-2356-E1C0-77B5-83F2C4833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481" y="969238"/>
            <a:ext cx="6218218" cy="303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1010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B552C-92F8-742C-BC17-C4A185882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Brighton Beach Lab?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EB89B-E107-47BA-1F55-671B1884D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more complex example from my time at Google and DeepMind</a:t>
            </a:r>
          </a:p>
          <a:p>
            <a:pPr lvl="1"/>
            <a:r>
              <a:rPr lang="en-US" dirty="0"/>
              <a:t>Brighton Beach Lab</a:t>
            </a:r>
          </a:p>
          <a:p>
            <a:pPr lvl="1"/>
            <a:r>
              <a:rPr lang="en-US" dirty="0">
                <a:hlinkClick r:id="rId2"/>
              </a:rPr>
              <a:t>https://sites.google.com/lecky.com/brighton-beach-lab/home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884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F73DD-B789-6BE9-2D70-6B717F405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Robots and Vision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83B41-6CB5-D4FB-CE94-57416B318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Most industrial grade cameras interface with GigE (or 5GigE or 10GigE)</a:t>
            </a:r>
          </a:p>
          <a:p>
            <a:r>
              <a:rPr lang="en-US" dirty="0"/>
              <a:t>Major Vendors</a:t>
            </a:r>
          </a:p>
          <a:p>
            <a:pPr lvl="1"/>
            <a:r>
              <a:rPr lang="en-US" dirty="0"/>
              <a:t>Basler </a:t>
            </a:r>
            <a:r>
              <a:rPr lang="en-US" dirty="0">
                <a:hlinkClick r:id="rId2"/>
              </a:rPr>
              <a:t>https://www.baslerweb.com/en/products/cameras/</a:t>
            </a:r>
            <a:endParaRPr lang="en-US" dirty="0"/>
          </a:p>
          <a:p>
            <a:pPr lvl="1"/>
            <a:r>
              <a:rPr lang="en-US" dirty="0"/>
              <a:t>DALSA </a:t>
            </a:r>
            <a:r>
              <a:rPr lang="en-US" dirty="0">
                <a:hlinkClick r:id="rId3"/>
              </a:rPr>
              <a:t>https://www.teledynedalsa.com/en/products/imaging/cameras/</a:t>
            </a:r>
            <a:endParaRPr lang="en-US" dirty="0"/>
          </a:p>
          <a:p>
            <a:pPr lvl="1"/>
            <a:r>
              <a:rPr lang="en-US" dirty="0"/>
              <a:t>Endless Distributors</a:t>
            </a:r>
          </a:p>
          <a:p>
            <a:pPr lvl="2"/>
            <a:r>
              <a:rPr lang="en-US" dirty="0">
                <a:hlinkClick r:id="rId4"/>
              </a:rPr>
              <a:t>https://www.edmundoptics.com/c/products/0/</a:t>
            </a:r>
            <a:endParaRPr lang="en-US" dirty="0"/>
          </a:p>
          <a:p>
            <a:pPr lvl="2"/>
            <a:r>
              <a:rPr lang="en-US" dirty="0">
                <a:hlinkClick r:id="rId5"/>
              </a:rPr>
              <a:t>https://www.phase1vision.com/cameras</a:t>
            </a:r>
            <a:endParaRPr lang="en-US" dirty="0"/>
          </a:p>
          <a:p>
            <a:pPr marL="3429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315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AC7A0-BE76-15A7-97C7-458557568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546" y="153801"/>
            <a:ext cx="1922860" cy="689162"/>
          </a:xfrm>
        </p:spPr>
        <p:txBody>
          <a:bodyPr/>
          <a:lstStyle/>
          <a:p>
            <a:r>
              <a:rPr lang="en-US" dirty="0"/>
              <a:t>Network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1EAFFB-0EB5-2AFD-91EC-7B7F1AD91D22}"/>
              </a:ext>
            </a:extLst>
          </p:cNvPr>
          <p:cNvSpPr txBox="1"/>
          <p:nvPr/>
        </p:nvSpPr>
        <p:spPr>
          <a:xfrm>
            <a:off x="131675" y="722492"/>
            <a:ext cx="19228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My demo setup allows for USB3 or GigE, but for high performance you’d want multiple GigE interfaces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054F78-32D0-B830-2DAD-6DBC53E0F1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7406" y="894169"/>
            <a:ext cx="6965156" cy="3884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12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20875-6E65-E2D5-4D4F-4097F147D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Camera Per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A981B-B31C-B0F3-AA20-0D9FA26981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84" y="1539689"/>
            <a:ext cx="6710642" cy="277627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This is ideal</a:t>
            </a:r>
          </a:p>
          <a:p>
            <a:r>
              <a:rPr lang="en-US" dirty="0"/>
              <a:t>Many COTS IPCs provide this</a:t>
            </a:r>
          </a:p>
          <a:p>
            <a:pPr lvl="1"/>
            <a:r>
              <a:rPr lang="en-US" dirty="0"/>
              <a:t>COTS: Commercial Off-the-shelf</a:t>
            </a:r>
          </a:p>
          <a:p>
            <a:pPr lvl="1"/>
            <a:r>
              <a:rPr lang="en-US" dirty="0"/>
              <a:t>IPC: Industrial PC</a:t>
            </a:r>
          </a:p>
          <a:p>
            <a:r>
              <a:rPr lang="en-US" dirty="0" err="1"/>
              <a:t>OnLogic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https://www.onlogic.com/computers/rugged/?lan_port_filter=1368</a:t>
            </a:r>
            <a:endParaRPr lang="en-US" dirty="0"/>
          </a:p>
          <a:p>
            <a:r>
              <a:rPr lang="en-US" dirty="0"/>
              <a:t>But… we can often get away with a few low-res cameras on one interface, especially for testing</a:t>
            </a:r>
          </a:p>
          <a:p>
            <a:pPr lvl="1"/>
            <a:r>
              <a:rPr lang="en-US" dirty="0"/>
              <a:t>Ex- 4MP Monochrome 8b at 20 fps is 4MB x 8b/B x 20 per second is 640Mbps</a:t>
            </a:r>
          </a:p>
          <a:p>
            <a:pPr lvl="1"/>
            <a:r>
              <a:rPr lang="en-US" dirty="0"/>
              <a:t>Latency is 4MB * 8b/B / 1Gbps = 32mS</a:t>
            </a:r>
          </a:p>
          <a:p>
            <a:pPr lvl="1"/>
            <a:r>
              <a:rPr lang="en-US" dirty="0"/>
              <a:t>Might or might not be OK for you DOTA (Depending on the application)</a:t>
            </a:r>
          </a:p>
        </p:txBody>
      </p:sp>
    </p:spTree>
    <p:extLst>
      <p:ext uri="{BB962C8B-B14F-4D97-AF65-F5344CB8AC3E}">
        <p14:creationId xmlns:p14="http://schemas.microsoft.com/office/powerpoint/2010/main" val="3090098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D8DBD-C89B-97B5-BF04-8A5B0A7F3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Lighting and Optics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3F20E-ED00-7B18-192D-5BC57DBFD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Robotics- you sort of need to learn about everything!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This one is really a complete course in itself</a:t>
            </a:r>
          </a:p>
          <a:p>
            <a:r>
              <a:rPr lang="en-US" dirty="0"/>
              <a:t>AIA Ce3rtified Vision Professional courses</a:t>
            </a:r>
          </a:p>
          <a:p>
            <a:pPr lvl="1"/>
            <a:r>
              <a:rPr lang="en-US" dirty="0">
                <a:hlinkClick r:id="rId2"/>
              </a:rPr>
              <a:t>https://www.automate.org/a3-content/certified-vision-professional</a:t>
            </a:r>
            <a:endParaRPr lang="en-US" dirty="0"/>
          </a:p>
          <a:p>
            <a:r>
              <a:rPr lang="en-US" dirty="0"/>
              <a:t>A pretty comprehensive-</a:t>
            </a:r>
            <a:r>
              <a:rPr lang="en-US" dirty="0" err="1"/>
              <a:t>ish</a:t>
            </a:r>
            <a:r>
              <a:rPr lang="en-US" dirty="0"/>
              <a:t> overview from National Instruments</a:t>
            </a:r>
          </a:p>
          <a:p>
            <a:pPr lvl="1"/>
            <a:r>
              <a:rPr lang="en-US" dirty="0"/>
              <a:t>https://www.ni.com/en-us/innovations/white-papers/12/a-practical-guide-to-machine-vision-lighting.html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887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F8967-4F7B-C430-BF2E-622CC4D94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E167A-52B9-BCA3-5684-750683CB4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a camera and a laser distance sensor on the bot now</a:t>
            </a:r>
          </a:p>
          <a:p>
            <a:r>
              <a:rPr lang="en-US" dirty="0"/>
              <a:t>We can use TCPs to put all of them at the same spot for different setups</a:t>
            </a:r>
          </a:p>
          <a:p>
            <a:pPr lvl="1"/>
            <a:r>
              <a:rPr lang="en-US" dirty="0"/>
              <a:t>Demo: 485visionBaseline.urp</a:t>
            </a:r>
          </a:p>
        </p:txBody>
      </p:sp>
    </p:spTree>
    <p:extLst>
      <p:ext uri="{BB962C8B-B14F-4D97-AF65-F5344CB8AC3E}">
        <p14:creationId xmlns:p14="http://schemas.microsoft.com/office/powerpoint/2010/main" val="2736044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7F9E-612D-D7FD-942F-E2802F3EC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with the DALSA Nano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A50A86-D9DA-EDFA-EAC6-B2DAC2F0F5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84" y="1000125"/>
            <a:ext cx="6637735" cy="393620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Some basics</a:t>
            </a:r>
          </a:p>
          <a:p>
            <a:pPr lvl="1"/>
            <a:r>
              <a:rPr lang="en-US" dirty="0"/>
              <a:t>Focal Length</a:t>
            </a:r>
          </a:p>
          <a:p>
            <a:pPr lvl="1"/>
            <a:r>
              <a:rPr lang="en-US" dirty="0"/>
              <a:t>Aperture</a:t>
            </a:r>
          </a:p>
          <a:p>
            <a:pPr lvl="1"/>
            <a:r>
              <a:rPr lang="en-US" dirty="0"/>
              <a:t>Depth of Focus</a:t>
            </a:r>
          </a:p>
          <a:p>
            <a:pPr lvl="1"/>
            <a:r>
              <a:rPr lang="en-US" dirty="0"/>
              <a:t>Exposure time</a:t>
            </a:r>
          </a:p>
          <a:p>
            <a:r>
              <a:rPr lang="en-US" dirty="0"/>
              <a:t>Let’s try to adjust depth of focus using aperture and shutter speed</a:t>
            </a:r>
          </a:p>
          <a:p>
            <a:r>
              <a:rPr lang="en-US" dirty="0"/>
              <a:t>And maybe read a barcode or do a pattern match…</a:t>
            </a:r>
          </a:p>
          <a:p>
            <a:pPr lvl="1"/>
            <a:r>
              <a:rPr lang="en-US" dirty="0"/>
              <a:t>Easy software (not free) is Sherlock</a:t>
            </a:r>
          </a:p>
          <a:p>
            <a:pPr lvl="2"/>
            <a:r>
              <a:rPr lang="en-US" dirty="0">
                <a:hlinkClick r:id="rId2"/>
              </a:rPr>
              <a:t>https://www.teledynedalsa.com/en/products/imaging/vision-software/sherlock/</a:t>
            </a:r>
            <a:endParaRPr lang="en-US" dirty="0"/>
          </a:p>
          <a:p>
            <a:pPr lvl="1"/>
            <a:r>
              <a:rPr lang="en-US" dirty="0"/>
              <a:t>Written by yours truly in the 1990s, still sold today by Teledyne DALSA (who have dramatically improved and expanded it!)</a:t>
            </a:r>
          </a:p>
          <a:p>
            <a:pPr lvl="1"/>
            <a:r>
              <a:rPr lang="en-US" dirty="0"/>
              <a:t>Why not use OpenCV? It doesn’t have this integration interface.</a:t>
            </a:r>
          </a:p>
          <a:p>
            <a:pPr lvl="2"/>
            <a:r>
              <a:rPr lang="en-US" dirty="0"/>
              <a:t>(Maybe we should write one!)</a:t>
            </a:r>
          </a:p>
        </p:txBody>
      </p:sp>
    </p:spTree>
    <p:extLst>
      <p:ext uri="{BB962C8B-B14F-4D97-AF65-F5344CB8AC3E}">
        <p14:creationId xmlns:p14="http://schemas.microsoft.com/office/powerpoint/2010/main" val="197904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347DE-EC9F-F8A0-3B83-BAEFB1050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get both in focus?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6C3BB6-5A7E-C7C7-7D3C-40226470F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75" y="930159"/>
            <a:ext cx="6230248" cy="37561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4F1B03-202F-316C-0A38-E9928001D792}"/>
              </a:ext>
            </a:extLst>
          </p:cNvPr>
          <p:cNvSpPr txBox="1"/>
          <p:nvPr/>
        </p:nvSpPr>
        <p:spPr>
          <a:xfrm>
            <a:off x="600075" y="4686301"/>
            <a:ext cx="80223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https://www.exposureguide.com/focusing-basics/</a:t>
            </a:r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0771BF-5DE8-EB61-F9F0-0B4CCB282C81}"/>
              </a:ext>
            </a:extLst>
          </p:cNvPr>
          <p:cNvSpPr txBox="1"/>
          <p:nvPr/>
        </p:nvSpPr>
        <p:spPr>
          <a:xfrm>
            <a:off x="6993731" y="1500188"/>
            <a:ext cx="2011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Photography is a useful hobby in robotics!</a:t>
            </a:r>
          </a:p>
        </p:txBody>
      </p:sp>
    </p:spTree>
    <p:extLst>
      <p:ext uri="{BB962C8B-B14F-4D97-AF65-F5344CB8AC3E}">
        <p14:creationId xmlns:p14="http://schemas.microsoft.com/office/powerpoint/2010/main" val="667255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CDB9D-054F-3382-3AEF-D2B4AF6D9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in Motion?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A726E-C456-03CE-262A-501FC5452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run the robot and see how we do</a:t>
            </a:r>
          </a:p>
          <a:p>
            <a:pPr lvl="1"/>
            <a:r>
              <a:rPr lang="en-US" dirty="0"/>
              <a:t>485viisonCamUpDown.urp</a:t>
            </a:r>
          </a:p>
          <a:p>
            <a:pPr lvl="1"/>
            <a:endParaRPr lang="en-US" dirty="0"/>
          </a:p>
          <a:p>
            <a:r>
              <a:rPr lang="en-US" dirty="0"/>
              <a:t>Good enough for some machine vision?</a:t>
            </a:r>
          </a:p>
          <a:p>
            <a:pPr lvl="1"/>
            <a:r>
              <a:rPr lang="en-US" dirty="0"/>
              <a:t>Let’s try to read the barcode with Sherlock</a:t>
            </a:r>
          </a:p>
          <a:p>
            <a:pPr lvl="1"/>
            <a:r>
              <a:rPr lang="en-US" dirty="0"/>
              <a:t>And maybe some pattern finding</a:t>
            </a:r>
          </a:p>
        </p:txBody>
      </p:sp>
    </p:spTree>
    <p:extLst>
      <p:ext uri="{BB962C8B-B14F-4D97-AF65-F5344CB8AC3E}">
        <p14:creationId xmlns:p14="http://schemas.microsoft.com/office/powerpoint/2010/main" val="10791607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444</TotalTime>
  <Words>538</Words>
  <Application>Microsoft Office PowerPoint</Application>
  <PresentationFormat>On-screen Show (16:9)</PresentationFormat>
  <Paragraphs>65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Century Gothic</vt:lpstr>
      <vt:lpstr>Wingdings 3</vt:lpstr>
      <vt:lpstr>Arial</vt:lpstr>
      <vt:lpstr>Ion</vt:lpstr>
      <vt:lpstr>CSC485B Machine Learning for Robotics</vt:lpstr>
      <vt:lpstr>Robots and Vision</vt:lpstr>
      <vt:lpstr>Network</vt:lpstr>
      <vt:lpstr>One Camera Per Interface</vt:lpstr>
      <vt:lpstr>Lighting and Optics</vt:lpstr>
      <vt:lpstr>Robot Setup</vt:lpstr>
      <vt:lpstr>Demo with the DALSA Nano</vt:lpstr>
      <vt:lpstr>Can we get both in focus?</vt:lpstr>
      <vt:lpstr>And in Motion?</vt:lpstr>
      <vt:lpstr>So where’s the ML?</vt:lpstr>
      <vt:lpstr>What Was Brighton Beach Lab?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CSC485B Machine Learning for Robotics</dc:title>
  <cp:lastModifiedBy>Ned Lecky</cp:lastModifiedBy>
  <cp:revision>17</cp:revision>
  <dcterms:modified xsi:type="dcterms:W3CDTF">2023-02-22T17:59:28Z</dcterms:modified>
</cp:coreProperties>
</file>